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2007"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4" autoAdjust="0"/>
    <p:restoredTop sz="83840" autoAdjust="0"/>
  </p:normalViewPr>
  <p:slideViewPr>
    <p:cSldViewPr showGuides="1">
      <p:cViewPr varScale="1">
        <p:scale>
          <a:sx n="140" d="100"/>
          <a:sy n="140" d="100"/>
        </p:scale>
        <p:origin x="3228" y="102"/>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2022/1/10</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2022/1/10</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336765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Transit center: </a:t>
            </a:r>
            <a:r>
              <a:rPr lang="zh-CN" altLang="en-US"/>
              <a:t>换乘中心</a:t>
            </a:r>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zh-CN" altLang="en-US" dirty="0"/>
              <a:t>回顾第</a:t>
            </a:r>
            <a:r>
              <a:rPr lang="en-US" altLang="zh-CN" dirty="0"/>
              <a:t>30-31</a:t>
            </a:r>
            <a:r>
              <a:rPr lang="zh-CN" altLang="en-US" dirty="0"/>
              <a:t>张幻灯片</a:t>
            </a:r>
            <a:endParaRPr lang="zh-CN" altLang="zh-CN" dirty="0"/>
          </a:p>
          <a:p>
            <a:endParaRPr lang="zh-CN" altLang="zh-CN" dirty="0"/>
          </a:p>
        </p:txBody>
      </p:sp>
    </p:spTree>
    <p:extLst>
      <p:ext uri="{BB962C8B-B14F-4D97-AF65-F5344CB8AC3E}">
        <p14:creationId xmlns:p14="http://schemas.microsoft.com/office/powerpoint/2010/main" val="1575410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66788" rtl="0" eaLnBrk="1" fontAlgn="auto" latinLnBrk="0" hangingPunct="1">
              <a:lnSpc>
                <a:spcPct val="100000"/>
              </a:lnSpc>
              <a:spcBef>
                <a:spcPts val="0"/>
              </a:spcBef>
              <a:spcAft>
                <a:spcPts val="0"/>
              </a:spcAft>
              <a:buClrTx/>
              <a:buSzTx/>
              <a:buFontTx/>
              <a:buNone/>
              <a:tabLst/>
              <a:defRPr/>
            </a:pPr>
            <a:fld id="{E6CD4732-BCA8-49F9-8181-CC26BA0F7BAB}" type="slidenum">
              <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rPr>
              <a:pPr marL="0" marR="0" lvl="0" indent="0" algn="r" defTabSz="966788" rtl="0" eaLnBrk="1" fontAlgn="auto" latinLnBrk="0" hangingPunct="1">
                <a:lnSpc>
                  <a:spcPct val="100000"/>
                </a:lnSpc>
                <a:spcBef>
                  <a:spcPts val="0"/>
                </a:spcBef>
                <a:spcAft>
                  <a:spcPts val="0"/>
                </a:spcAft>
                <a:buClrTx/>
                <a:buSzTx/>
                <a:buFontTx/>
                <a:buNone/>
                <a:tabLst/>
                <a:defRPr/>
              </a:pPr>
              <a:t>54</a:t>
            </a:fld>
            <a:endParaRPr kumimoji="0" lang="en-US" altLang="zh-CN" sz="1300" b="0" i="0" u="none" strike="noStrike" kern="1200" cap="none" spc="0" normalizeH="0" baseline="0" noProof="0">
              <a:ln>
                <a:noFill/>
              </a:ln>
              <a:solidFill>
                <a:prstClr val="black"/>
              </a:solidFill>
              <a:effectLst/>
              <a:uLnTx/>
              <a:uFillTx/>
              <a:latin typeface="Times New Roman" panose="02020603050405020304" pitchFamily="18" charset="0"/>
              <a:ea typeface="MS PGothic" panose="020B0600070205080204" pitchFamily="34" charset="-128"/>
              <a:cs typeface="+mn-cs"/>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550691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a:t>
            </a:fld>
            <a:r>
              <a:rPr lang="zh-CN" altLang="en-US"/>
              <a:t> 页</a:t>
            </a:r>
            <a:endParaRPr lang="zh-CN" altLang="en-US" dirty="0"/>
          </a:p>
        </p:txBody>
      </p:sp>
    </p:spTree>
    <p:extLst>
      <p:ext uri="{BB962C8B-B14F-4D97-AF65-F5344CB8AC3E}">
        <p14:creationId xmlns:p14="http://schemas.microsoft.com/office/powerpoint/2010/main" val="4268303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a:solidFill>
                  <a:schemeClr val="tx1">
                    <a:lumMod val="75000"/>
                    <a:lumOff val="25000"/>
                  </a:schemeClr>
                </a:solidFill>
                <a:effectLst/>
                <a:latin typeface="+mn-lt"/>
                <a:ea typeface="+mn-ea"/>
                <a:cs typeface="+mn-cs"/>
              </a:rPr>
              <a:t>：混杂模式</a:t>
            </a:r>
            <a:endParaRPr lang="zh-CN" altLang="en-US"/>
          </a:p>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8078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2022</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10.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slide" Target="slide48.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
        <p:nvSpPr>
          <p:cNvPr id="4" name="Text Box 7">
            <a:extLst>
              <a:ext uri="{FF2B5EF4-FFF2-40B4-BE49-F238E27FC236}">
                <a16:creationId xmlns:a16="http://schemas.microsoft.com/office/drawing/2014/main" id="{5EA9DC1A-D7F7-4418-9109-F2F426D9BE29}"/>
              </a:ext>
            </a:extLst>
          </p:cNvPr>
          <p:cNvSpPr txBox="1">
            <a:spLocks noChangeArrowheads="1"/>
          </p:cNvSpPr>
          <p:nvPr/>
        </p:nvSpPr>
        <p:spPr bwMode="auto">
          <a:xfrm>
            <a:off x="5879976" y="4889052"/>
            <a:ext cx="5760640" cy="70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solidFill>
                <a:srgbClr val="000099"/>
              </a:solidFill>
              <a:latin typeface="Gill Sans MT" panose="020B0502020104020203" pitchFamily="34" charset="77"/>
            </a:endParaRPr>
          </a:p>
          <a:p>
            <a:pPr marL="122238" indent="0">
              <a:buClr>
                <a:srgbClr val="0000A8"/>
              </a:buClr>
              <a:buSzPct val="75000"/>
            </a:pPr>
            <a:r>
              <a:rPr lang="en-US" altLang="en-US" sz="1400" dirty="0">
                <a:solidFill>
                  <a:srgbClr val="000099"/>
                </a:solidFill>
                <a:latin typeface="+mn-lt"/>
                <a:cs typeface="Calibri" panose="020F0502020204030204" pitchFamily="34" charset="0"/>
              </a:rPr>
              <a:t>Slides are  adapted from those of by </a:t>
            </a:r>
            <a:r>
              <a:rPr lang="en-US" altLang="en-US" sz="1400" dirty="0">
                <a:solidFill>
                  <a:srgbClr val="000099"/>
                </a:solidFill>
              </a:rPr>
              <a:t>J.F Kurose and K.W. Ross </a:t>
            </a:r>
            <a:r>
              <a:rPr lang="en-US" altLang="en-US" sz="1400" dirty="0">
                <a:solidFill>
                  <a:srgbClr val="000099"/>
                </a:solidFill>
                <a:latin typeface="+mn-lt"/>
                <a:cs typeface="Calibri" panose="020F0502020204030204" pitchFamily="34" charset="0"/>
              </a:rPr>
              <a:t>with copyright 1996-2020 J.F Kurose and K.W. Ross,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75"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sensorized</a:t>
            </a:r>
            <a:r>
              <a:rPr lang="en-US" altLang="zh-CN" sz="1600" dirty="0">
                <a:solidFill>
                  <a:srgbClr val="000099"/>
                </a:solidFill>
                <a:latin typeface="Comic Sans MS" panose="030F0702030302020204" pitchFamily="66" charset="0"/>
              </a:rPr>
              <a:t>,</a:t>
            </a:r>
          </a:p>
          <a:p>
            <a:r>
              <a:rPr lang="en-US" altLang="zh-CN" sz="1600" dirty="0">
                <a:solidFill>
                  <a:srgbClr val="000099"/>
                </a:solidFill>
                <a:latin typeface="Comic Sans MS" panose="030F0702030302020204" pitchFamily="66" charset="0"/>
              </a:rPr>
              <a:t>bed</a:t>
            </a:r>
          </a:p>
          <a:p>
            <a:r>
              <a:rPr lang="en-US" altLang="zh-CN" sz="1600" dirty="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96"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jichengwhu</a:t>
            </a:r>
            <a:r>
              <a:rPr lang="en-US" altLang="zh-CN" sz="1400" b="1" dirty="0">
                <a:solidFill>
                  <a:srgbClr val="000099"/>
                </a:solidFill>
              </a:rPr>
              <a:t> @ 163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8</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2021. </a:t>
            </a:r>
          </a:p>
          <a:p>
            <a:pPr>
              <a:buFont typeface="Wingdings" panose="05000000000000000000" pitchFamily="2" charset="2"/>
              <a:buChar char="v"/>
            </a:pPr>
            <a:r>
              <a:rPr lang="en-US" altLang="zh-CN" dirty="0">
                <a:ea typeface="宋体" panose="02010600030101010101" pitchFamily="2" charset="-122"/>
              </a:rPr>
              <a:t>Kasun </a:t>
            </a:r>
            <a:r>
              <a:rPr lang="en-US" altLang="zh-CN" dirty="0" err="1">
                <a:ea typeface="宋体" panose="02010600030101010101" pitchFamily="2" charset="-122"/>
              </a:rPr>
              <a:t>Indrasiri</a:t>
            </a:r>
            <a:r>
              <a:rPr lang="en-US" altLang="zh-CN" dirty="0">
                <a:ea typeface="宋体" panose="02010600030101010101" pitchFamily="2" charset="-122"/>
              </a:rPr>
              <a:t> and </a:t>
            </a:r>
            <a:r>
              <a:rPr lang="en-US" altLang="zh-CN" dirty="0" err="1">
                <a:ea typeface="宋体" panose="02010600030101010101" pitchFamily="2" charset="-122"/>
              </a:rPr>
              <a:t>Danesh</a:t>
            </a:r>
            <a:r>
              <a:rPr lang="en-US" altLang="zh-CN" dirty="0">
                <a:ea typeface="宋体" panose="02010600030101010101" pitchFamily="2" charset="-122"/>
              </a:rPr>
              <a:t> </a:t>
            </a:r>
            <a:r>
              <a:rPr lang="en-US" altLang="zh-CN" dirty="0" err="1">
                <a:ea typeface="宋体" panose="02010600030101010101" pitchFamily="2" charset="-122"/>
              </a:rPr>
              <a:t>Kuruppu</a:t>
            </a:r>
            <a:r>
              <a:rPr lang="en-US" altLang="zh-CN" dirty="0">
                <a:ea typeface="宋体" panose="02010600030101010101" pitchFamily="2" charset="-122"/>
              </a:rPr>
              <a:t>, </a:t>
            </a:r>
            <a:r>
              <a:rPr lang="en-US" altLang="zh-CN" dirty="0" err="1">
                <a:ea typeface="宋体" panose="02010600030101010101" pitchFamily="2" charset="-122"/>
              </a:rPr>
              <a:t>gRPC</a:t>
            </a:r>
            <a:r>
              <a:rPr lang="en-US" altLang="zh-CN" dirty="0">
                <a:ea typeface="宋体" panose="02010600030101010101" pitchFamily="2" charset="-122"/>
              </a:rPr>
              <a:t>: Up and Running Building Cloud Native Applications with Go and Java for Docker and Kubernetes, O’Reilly, 2020</a:t>
            </a:r>
            <a:endParaRPr kumimoji="0" lang="zh-CN" altLang="en-US" dirty="0">
              <a:ea typeface="宋体" panose="02010600030101010101" pitchFamily="2" charset="-122"/>
            </a:endParaRPr>
          </a:p>
        </p:txBody>
      </p:sp>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pic>
        <p:nvPicPr>
          <p:cNvPr id="2" name="图片 1">
            <a:extLst>
              <a:ext uri="{FF2B5EF4-FFF2-40B4-BE49-F238E27FC236}">
                <a16:creationId xmlns:a16="http://schemas.microsoft.com/office/drawing/2014/main" id="{A87FF3D0-8DB4-4E1C-B253-9CDD33F91142}"/>
              </a:ext>
            </a:extLst>
          </p:cNvPr>
          <p:cNvPicPr>
            <a:picLocks noChangeAspect="1"/>
          </p:cNvPicPr>
          <p:nvPr/>
        </p:nvPicPr>
        <p:blipFill>
          <a:blip r:embed="rId3"/>
          <a:stretch>
            <a:fillRect/>
          </a:stretch>
        </p:blipFill>
        <p:spPr>
          <a:xfrm>
            <a:off x="7477170" y="404664"/>
            <a:ext cx="4582475" cy="5760640"/>
          </a:xfrm>
          <a:prstGeom prst="rect">
            <a:avLst/>
          </a:prstGeom>
        </p:spPr>
      </p:pic>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2" name="箭头: 虚尾 1">
            <a:hlinkClick r:id="rId5" action="ppaction://hlinksldjump"/>
            <a:extLst>
              <a:ext uri="{FF2B5EF4-FFF2-40B4-BE49-F238E27FC236}">
                <a16:creationId xmlns:a16="http://schemas.microsoft.com/office/drawing/2014/main" id="{622DFF07-299F-4999-93E1-5FD8958B730A}"/>
              </a:ext>
            </a:extLst>
          </p:cNvPr>
          <p:cNvSpPr/>
          <p:nvPr/>
        </p:nvSpPr>
        <p:spPr bwMode="auto">
          <a:xfrm>
            <a:off x="10268285" y="5930028"/>
            <a:ext cx="1600419" cy="476855"/>
          </a:xfrm>
          <a:prstGeom prst="stripedRightArrow">
            <a:avLst/>
          </a:prstGeom>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600" dirty="0">
                <a:solidFill>
                  <a:schemeClr val="bg1"/>
                </a:solidFill>
                <a:latin typeface="Stone Sans" pitchFamily="2" charset="0"/>
                <a:ea typeface="宋体" panose="02010600030101010101" pitchFamily="2" charset="-122"/>
              </a:rPr>
              <a:t>t</a:t>
            </a:r>
            <a:r>
              <a:rPr kumimoji="0" lang="en-US" altLang="zh-CN" sz="1600" b="0" i="0" u="none" strike="noStrike" cap="none" normalizeH="0" baseline="0" dirty="0">
                <a:ln>
                  <a:noFill/>
                </a:ln>
                <a:solidFill>
                  <a:schemeClr val="bg1"/>
                </a:solidFill>
                <a:effectLst/>
                <a:latin typeface="Stone Sans" pitchFamily="2" charset="0"/>
                <a:ea typeface="宋体" panose="02010600030101010101" pitchFamily="2" charset="-122"/>
              </a:rPr>
              <a:t>o section 1.4</a:t>
            </a:r>
            <a:endParaRPr kumimoji="0" lang="zh-CN" altLang="en-US" sz="1600" b="0" i="0" u="none" strike="noStrike" cap="none" normalizeH="0" baseline="0" dirty="0">
              <a:ln>
                <a:noFill/>
              </a:ln>
              <a:solidFill>
                <a:schemeClr val="bg1"/>
              </a:solidFill>
              <a:effectLst/>
              <a:latin typeface="Stone Sans" pitchFamily="2" charset="0"/>
              <a:ea typeface="宋体" panose="02010600030101010101" pitchFamily="2" charset="-122"/>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(via Wireshark) and coding (via VS2022 community)</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BC62DBE-5050-4086-A081-602507E603B5}" type="slidenum">
              <a:rPr kumimoji="0" lang="en-US" altLang="zh-CN" sz="1200" b="0" i="0" u="none" strike="noStrike" kern="1200" cap="none" spc="0" normalizeH="0" baseline="0" noProof="0" smtClean="0">
                <a:ln>
                  <a:noFill/>
                </a:ln>
                <a:solidFill>
                  <a:srgbClr val="FFF65C"/>
                </a:solidFill>
                <a:effectLst/>
                <a:uLnTx/>
                <a:uFillTx/>
                <a:latin typeface="Tahoma" panose="020B0604030504040204"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altLang="zh-CN" sz="1200" b="0" i="0" u="none" strike="noStrike" kern="1200" cap="none" spc="0" normalizeH="0" baseline="0" noProof="0" dirty="0">
              <a:ln>
                <a:noFill/>
              </a:ln>
              <a:solidFill>
                <a:srgbClr val="FFF65C"/>
              </a:solidFill>
              <a:effectLst/>
              <a:uLnTx/>
              <a:uFillTx/>
              <a:latin typeface="Tahoma" panose="020B0604030504040204" pitchFamily="34" charset="0"/>
              <a:ea typeface="MS PGothic" panose="020B0600070205080204" pitchFamily="34" charset="-128"/>
              <a:cs typeface="+mn-cs"/>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traffic intensity </a:t>
            </a:r>
          </a:p>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a:t>
            </a:r>
            <a:r>
              <a:rPr kumimoji="0" lang="en-US" altLang="zh-CN" sz="20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231775" marR="0" lvl="0" indent="-231775" algn="l" defTabSz="914400" rtl="0" eaLnBrk="1" fontAlgn="auto" latinLnBrk="0" hangingPunct="1">
              <a:lnSpc>
                <a:spcPct val="100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a:t>
            </a: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 0: avg. queueing delay small</a:t>
            </a:r>
          </a:p>
          <a:p>
            <a:pPr lvl="0">
              <a:spcBef>
                <a:spcPct val="20000"/>
              </a:spcBef>
              <a:buClr>
                <a:srgbClr val="000099"/>
              </a:buClr>
              <a:buSzPct val="100000"/>
              <a:buFont typeface="Wingdings" panose="05000000000000000000" pitchFamily="2" charset="2"/>
              <a:buChar char="§"/>
              <a:defRPr/>
            </a:pPr>
            <a:r>
              <a:rPr kumimoji="0" lang="en-US" altLang="zh-CN" sz="24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lang="en-US" altLang="zh-CN" dirty="0">
                <a:solidFill>
                  <a:srgbClr val="000099"/>
                </a:solidFill>
                <a:latin typeface="Times New Roman" panose="02020603050405020304" pitchFamily="18" charset="0"/>
                <a:cs typeface="Times New Roman" panose="02020603050405020304" pitchFamily="18" charset="0"/>
              </a:rPr>
              <a:t>→</a:t>
            </a: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1: avg. queueing delay large</a:t>
            </a:r>
          </a:p>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panose="05000000000000000000" pitchFamily="2" charset="2"/>
              <a:buChar char="§"/>
              <a:tabLst/>
              <a:defRPr/>
            </a:pPr>
            <a:r>
              <a:rPr kumimoji="0" lang="en-US" altLang="zh-CN" sz="24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&gt; 1: more </a:t>
            </a:r>
            <a:r>
              <a:rPr kumimoji="0" lang="en-US" altLang="ja-JP"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"work" arriving </a:t>
            </a:r>
          </a:p>
          <a:p>
            <a:pPr marL="231775" marR="0" lvl="0" indent="-231775"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altLang="zh-CN" sz="24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marR="0" lvl="0" indent="-342900" algn="ctr" defTabSz="914400" rtl="0" eaLnBrk="1" fontAlgn="auto" latinLnBrk="0" hangingPunct="1">
              <a:lnSpc>
                <a:spcPct val="85000"/>
              </a:lnSpc>
              <a:spcBef>
                <a:spcPts val="0"/>
              </a:spcBef>
              <a:spcAft>
                <a:spcPts val="0"/>
              </a:spcAft>
              <a:buClr>
                <a:srgbClr val="FF6600"/>
              </a:buClr>
              <a:buSzPct val="85000"/>
              <a:buFont typeface="Wingdings" panose="05000000000000000000" pitchFamily="2" charset="2"/>
              <a:buNone/>
              <a:tabLst/>
              <a:defRPr/>
            </a:pPr>
            <a:r>
              <a:rPr kumimoji="0" lang="en-US" altLang="zh-CN" sz="20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kumimoji="0" lang="en-US" altLang="zh-CN" sz="1800" b="0" i="0"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0</a:t>
            </a:r>
          </a:p>
        </p:txBody>
      </p:sp>
      <p:sp>
        <p:nvSpPr>
          <p:cNvPr id="105482" name="Text Box 16"/>
          <p:cNvSpPr txBox="1">
            <a:spLocks noChangeArrowheads="1"/>
          </p:cNvSpPr>
          <p:nvPr/>
        </p:nvSpPr>
        <p:spPr bwMode="auto">
          <a:xfrm>
            <a:off x="10714624" y="5425560"/>
            <a:ext cx="1165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lvl="0">
              <a:defRPr/>
            </a:pPr>
            <a:r>
              <a:rPr kumimoji="0" lang="en-US" altLang="zh-CN" sz="18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La/R </a:t>
            </a:r>
            <a:r>
              <a:rPr lang="en-US" altLang="zh-CN" sz="1800" dirty="0">
                <a:solidFill>
                  <a:srgbClr val="000099"/>
                </a:solidFill>
                <a:latin typeface="Times New Roman" panose="02020603050405020304" pitchFamily="18" charset="0"/>
                <a:cs typeface="Times New Roman" panose="02020603050405020304" pitchFamily="18" charset="0"/>
              </a:rPr>
              <a:t>→</a:t>
            </a:r>
            <a:r>
              <a:rPr kumimoji="0" lang="en-US" altLang="zh-CN" sz="1800" b="0" i="1" u="none" strike="noStrike" kern="1200" cap="none" spc="0" normalizeH="0" baseline="0" noProof="0" dirty="0">
                <a:ln>
                  <a:noFill/>
                </a:ln>
                <a:solidFill>
                  <a:srgbClr val="000099"/>
                </a:solidFill>
                <a:effectLst/>
                <a:uLnTx/>
                <a:uFillTx/>
                <a:latin typeface="Comic Sans MS" panose="030F0702030302020204" pitchFamily="66" charset="0"/>
                <a:ea typeface="MS PGothic" panose="020B0600070205080204" pitchFamily="34" charset="-128"/>
                <a:cs typeface="+mn-cs"/>
              </a:rPr>
              <a: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FFFFFF"/>
                </a:solidFill>
                <a:effectLst/>
                <a:uLnTx/>
                <a:uFillTx/>
                <a:latin typeface="Arial" panose="020B0604020202020204" pitchFamily="34" charset="0"/>
                <a:ea typeface="MS PGothic" panose="020B0600070205080204" pitchFamily="34" charset="-128"/>
                <a:cs typeface="+mn-cs"/>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4C4C4C"/>
              </a:solidFill>
              <a:effectLst/>
              <a:uLnTx/>
              <a:uFillTx/>
              <a:latin typeface="Comic Sans MS" panose="030F0702030302020204" pitchFamily="66" charset="0"/>
              <a:ea typeface="MS PGothic" panose="020B0600070205080204" pitchFamily="34" charset="-128"/>
              <a:cs typeface="+mn-cs"/>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FFF65C"/>
                </a:solidFill>
                <a:effectLst/>
                <a:uLnTx/>
                <a:uFillTx/>
                <a:latin typeface="Arial" panose="020B0604020202020204" pitchFamily="34" charset="0"/>
                <a:ea typeface="宋体" panose="02010600030101010101" pitchFamily="2" charset="-122"/>
                <a:cs typeface="+mn-cs"/>
              </a:rPr>
              <a:t>1.4 delay,</a:t>
            </a:r>
            <a:r>
              <a:rPr kumimoji="0" lang="en-US" altLang="zh-CN" sz="1200" b="0" i="0" u="none" strike="noStrike" kern="1200" cap="none" spc="0" normalizeH="0" baseline="0" noProof="0" dirty="0">
                <a:ln>
                  <a:noFill/>
                </a:ln>
                <a:solidFill>
                  <a:srgbClr val="CC0000"/>
                </a:solidFill>
                <a:effectLst/>
                <a:uLnTx/>
                <a:uFillTx/>
                <a:latin typeface="Arial" panose="020B0604020202020204" pitchFamily="34" charset="0"/>
                <a:ea typeface="宋体" panose="02010600030101010101" pitchFamily="2" charset="-122"/>
                <a:cs typeface="+mn-cs"/>
              </a:rPr>
              <a:t> loss, throughput</a:t>
            </a:r>
            <a:endParaRPr kumimoji="0" lang="en-US" altLang="zh-CN" sz="1200" b="0" i="0" u="none" strike="noStrike" kern="1200" cap="none" spc="0" normalizeH="0" baseline="0" noProof="0" dirty="0">
              <a:ln>
                <a:noFill/>
              </a:ln>
              <a:solidFill>
                <a:srgbClr val="000000"/>
              </a:solidFill>
              <a:effectLst/>
              <a:uLnTx/>
              <a:uFillTx/>
              <a:latin typeface="Tahoma" panose="020B0604030504040204" pitchFamily="34" charset="0"/>
              <a:ea typeface="MS PGothic" panose="020B0600070205080204" pitchFamily="34" charset="-128"/>
              <a:cs typeface="+mn-cs"/>
            </a:endParaRPr>
          </a:p>
        </p:txBody>
      </p:sp>
      <p:sp>
        <p:nvSpPr>
          <p:cNvPr id="18" name="文本框 17">
            <a:extLst>
              <a:ext uri="{FF2B5EF4-FFF2-40B4-BE49-F238E27FC236}">
                <a16:creationId xmlns:a16="http://schemas.microsoft.com/office/drawing/2014/main" id="{CDE2E596-785C-4352-8694-F361728E352A}"/>
              </a:ext>
            </a:extLst>
          </p:cNvPr>
          <p:cNvSpPr txBox="1"/>
          <p:nvPr/>
        </p:nvSpPr>
        <p:spPr>
          <a:xfrm>
            <a:off x="2168526" y="2852936"/>
            <a:ext cx="3856037" cy="400110"/>
          </a:xfrm>
          <a:prstGeom prst="rect">
            <a:avLst/>
          </a:prstGeom>
          <a:noFill/>
        </p:spPr>
        <p:txBody>
          <a:bodyPr wrap="square" rtlCol="0">
            <a:spAutoFit/>
          </a:bodyPr>
          <a:lstStyle/>
          <a:p>
            <a:r>
              <a:rPr lang="en-US" altLang="zh-CN" sz="2000" dirty="0">
                <a:solidFill>
                  <a:srgbClr val="0000FF"/>
                </a:solidFill>
              </a:rPr>
              <a:t>average </a:t>
            </a:r>
            <a:r>
              <a:rPr lang="en-US" altLang="zh-CN" sz="2000" dirty="0" err="1">
                <a:solidFill>
                  <a:srgbClr val="0000FF"/>
                </a:solidFill>
              </a:rPr>
              <a:t>cnt</a:t>
            </a:r>
            <a:r>
              <a:rPr lang="en-US" altLang="zh-CN" sz="2000" dirty="0">
                <a:solidFill>
                  <a:srgbClr val="0000FF"/>
                </a:solidFill>
              </a:rPr>
              <a:t> # of arrived packets </a:t>
            </a:r>
            <a:endParaRPr lang="zh-CN" altLang="en-US" sz="2000" dirty="0">
              <a:solidFill>
                <a:srgbClr val="0000FF"/>
              </a:solidFill>
            </a:endParaRPr>
          </a:p>
        </p:txBody>
      </p:sp>
    </p:spTree>
    <p:extLst>
      <p:ext uri="{BB962C8B-B14F-4D97-AF65-F5344CB8AC3E}">
        <p14:creationId xmlns:p14="http://schemas.microsoft.com/office/powerpoint/2010/main" val="1155835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126" name="矩形 125">
            <a:extLst>
              <a:ext uri="{FF2B5EF4-FFF2-40B4-BE49-F238E27FC236}">
                <a16:creationId xmlns:a16="http://schemas.microsoft.com/office/drawing/2014/main" id="{A45083CA-4E6A-4A6B-AFEC-345350FFB0CE}"/>
              </a:ext>
            </a:extLst>
          </p:cNvPr>
          <p:cNvSpPr/>
          <p:nvPr/>
        </p:nvSpPr>
        <p:spPr>
          <a:xfrm>
            <a:off x="9361136" y="5343756"/>
            <a:ext cx="2131811" cy="369332"/>
          </a:xfrm>
          <a:prstGeom prst="rect">
            <a:avLst/>
          </a:prstGeom>
        </p:spPr>
        <p:txBody>
          <a:bodyPr wrap="square">
            <a:spAutoFit/>
          </a:bodyPr>
          <a:lstStyle/>
          <a:p>
            <a:r>
              <a:rPr lang="en-US" altLang="zh-CN" dirty="0">
                <a:solidFill>
                  <a:srgbClr val="0000FF"/>
                </a:solidFill>
              </a:rPr>
              <a:t>probe via ICMP</a:t>
            </a: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B050"/>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65 -0.00162 L 0.00026 0.14005 L 0.39714 0.14514 L 0.39232 0.10973 L 0.65911 0.11482 L 0.66107 0.48102 L 0.50716 0.5757 L 0.50534 0.38473 " pathEditMode="relative" ptsTypes="AAAAAAAA">
                                      <p:cBhvr>
                                        <p:cTn id="54" dur="2000" fill="hold"/>
                                        <p:tgtEl>
                                          <p:spTgt spid="1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1126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2647"/>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up)">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down)">
                                      <p:cBhvr>
                                        <p:cTn id="72" dur="500"/>
                                        <p:tgtEl>
                                          <p:spTgt spid="3"/>
                                        </p:tgtEl>
                                      </p:cBhvr>
                                    </p:animEffect>
                                  </p:childTnLst>
                                </p:cTn>
                              </p:par>
                              <p:par>
                                <p:cTn id="73" presetID="0" presetClass="path" presetSubtype="0" accel="50000" decel="50000" fill="hold" nodeType="withEffect">
                                  <p:stCondLst>
                                    <p:cond delay="0"/>
                                  </p:stCondLst>
                                  <p:childTnLst>
                                    <p:animMotion origin="layout" path="M -0.50872 -0.43056 L -0.50781 -0.28889 L -0.11093 -0.2838 L -0.11575 -0.31921 L 0.15104 -0.31412 L 0.153 0.05208 L -0.00091 0.14676 L -0.00273 -0.04421 " pathEditMode="relative" ptsTypes="AAAAAAAA">
                                      <p:cBhvr>
                                        <p:cTn id="7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下一次课为实验课</a:t>
            </a:r>
            <a:r>
              <a:rPr lang="en-US" altLang="zh-CN" sz="2600" dirty="0">
                <a:latin typeface="+mj-ea"/>
                <a:ea typeface="+mj-ea"/>
                <a:sym typeface="+mn-ea"/>
              </a:rPr>
              <a:t>, </a:t>
            </a:r>
            <a:r>
              <a:rPr lang="zh-CN" altLang="en-US" sz="2600" dirty="0">
                <a:latin typeface="+mj-ea"/>
                <a:ea typeface="+mj-ea"/>
                <a:sym typeface="+mn-ea"/>
              </a:rPr>
              <a:t>请先从 </a:t>
            </a:r>
            <a:r>
              <a:rPr lang="en-US" altLang="zh-CN" sz="2600" dirty="0">
                <a:latin typeface="+mj-ea"/>
                <a:ea typeface="+mj-ea"/>
                <a:sym typeface="+mn-ea"/>
              </a:rPr>
              <a:t>github.com/network-distributed </a:t>
            </a:r>
            <a:r>
              <a:rPr lang="zh-CN" altLang="en-US" sz="2600" dirty="0">
                <a:latin typeface="+mj-ea"/>
                <a:ea typeface="+mj-ea"/>
                <a:sym typeface="+mn-ea"/>
              </a:rPr>
              <a:t>上下载相关资料并预习</a:t>
            </a: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6384</TotalTime>
  <Words>6708</Words>
  <Application>Microsoft Office PowerPoint</Application>
  <PresentationFormat>宽屏</PresentationFormat>
  <Paragraphs>1656</Paragraphs>
  <Slides>85</Slides>
  <Notes>71</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7" baseType="lpstr">
      <vt:lpstr>MS PGothic</vt:lpstr>
      <vt:lpstr>MS PGothic</vt:lpstr>
      <vt:lpstr>Stone Sans</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392</cp:revision>
  <dcterms:created xsi:type="dcterms:W3CDTF">2015-05-07T17:29:00Z</dcterms:created>
  <dcterms:modified xsi:type="dcterms:W3CDTF">2022-01-10T11:10:46Z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